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mYDQwRGY2tEA8V/L8bSX9LH5n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234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088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019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80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170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70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010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7347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0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778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701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34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207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8581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16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30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725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33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195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58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9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/>
          <p:nvPr/>
        </p:nvSpPr>
        <p:spPr>
          <a:xfrm>
            <a:off x="0" y="0"/>
            <a:ext cx="7518400" cy="3995767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1"/>
          <p:cNvSpPr txBox="1">
            <a:spLocks noGrp="1"/>
          </p:cNvSpPr>
          <p:nvPr>
            <p:ph type="ctrTitle"/>
          </p:nvPr>
        </p:nvSpPr>
        <p:spPr>
          <a:xfrm>
            <a:off x="-1" y="0"/>
            <a:ext cx="75183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  <a:defRPr sz="32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ubTitle" idx="1"/>
          </p:nvPr>
        </p:nvSpPr>
        <p:spPr>
          <a:xfrm>
            <a:off x="0" y="2450584"/>
            <a:ext cx="751839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175" y="6044603"/>
            <a:ext cx="2026696" cy="55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6922" y="652385"/>
            <a:ext cx="2981739" cy="73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/>
          <p:nvPr/>
        </p:nvSpPr>
        <p:spPr>
          <a:xfrm>
            <a:off x="11105322" y="1806524"/>
            <a:ext cx="1086678" cy="5051476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1"/>
          <p:cNvSpPr/>
          <p:nvPr/>
        </p:nvSpPr>
        <p:spPr>
          <a:xfrm>
            <a:off x="7518400" y="1806524"/>
            <a:ext cx="3586921" cy="2189243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0" y="3971108"/>
            <a:ext cx="12192000" cy="245816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0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1772529" y="42732"/>
            <a:ext cx="10419471" cy="7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/>
          <p:nvPr/>
        </p:nvSpPr>
        <p:spPr>
          <a:xfrm>
            <a:off x="0" y="0"/>
            <a:ext cx="7282304" cy="748524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0" y="16726"/>
            <a:ext cx="7209182" cy="7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1"/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1"/>
          <p:cNvSpPr/>
          <p:nvPr/>
        </p:nvSpPr>
        <p:spPr>
          <a:xfrm>
            <a:off x="7282304" y="0"/>
            <a:ext cx="377799" cy="748523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1"/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367698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bg>
      <p:bgPr>
        <a:solidFill>
          <a:srgbClr val="005D6C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03" name="Google Shape;103;p32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2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2"/>
          <p:cNvSpPr/>
          <p:nvPr/>
        </p:nvSpPr>
        <p:spPr>
          <a:xfrm>
            <a:off x="0" y="817262"/>
            <a:ext cx="12192000" cy="245816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solidFill>
          <a:srgbClr val="97134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33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3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3"/>
          <p:cNvSpPr/>
          <p:nvPr/>
        </p:nvSpPr>
        <p:spPr>
          <a:xfrm>
            <a:off x="0" y="817262"/>
            <a:ext cx="12192000" cy="24581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648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/>
          <p:nvPr/>
        </p:nvSpPr>
        <p:spPr>
          <a:xfrm>
            <a:off x="724697" y="0"/>
            <a:ext cx="11467303" cy="73179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4"/>
          <p:cNvSpPr txBox="1">
            <a:spLocks noGrp="1"/>
          </p:cNvSpPr>
          <p:nvPr>
            <p:ph type="title"/>
          </p:nvPr>
        </p:nvSpPr>
        <p:spPr>
          <a:xfrm>
            <a:off x="724697" y="1298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/>
          <p:nvPr/>
        </p:nvSpPr>
        <p:spPr>
          <a:xfrm>
            <a:off x="1" y="4545494"/>
            <a:ext cx="724696" cy="2332384"/>
          </a:xfrm>
          <a:prstGeom prst="rect">
            <a:avLst/>
          </a:prstGeom>
          <a:solidFill>
            <a:srgbClr val="0B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4"/>
          <p:cNvSpPr/>
          <p:nvPr/>
        </p:nvSpPr>
        <p:spPr>
          <a:xfrm>
            <a:off x="1" y="1"/>
            <a:ext cx="724696" cy="4631634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4C"/>
              </a:buClr>
              <a:buSzPts val="2800"/>
              <a:buFont typeface="Avenir"/>
              <a:buNone/>
              <a:defRPr sz="2800" b="1">
                <a:solidFill>
                  <a:srgbClr val="00354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5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/>
          <p:nvPr/>
        </p:nvSpPr>
        <p:spPr>
          <a:xfrm>
            <a:off x="0" y="0"/>
            <a:ext cx="4602368" cy="1223889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4602368" y="1"/>
            <a:ext cx="377799" cy="1223888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6" y="367699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838199" y="776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4C"/>
              </a:buClr>
              <a:buSzPts val="2800"/>
              <a:buFont typeface="Avenir"/>
              <a:buNone/>
              <a:defRPr sz="2800" b="1">
                <a:solidFill>
                  <a:srgbClr val="00354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/>
          <p:nvPr/>
        </p:nvSpPr>
        <p:spPr>
          <a:xfrm>
            <a:off x="0" y="0"/>
            <a:ext cx="218637" cy="1748390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3"/>
          <p:cNvSpPr/>
          <p:nvPr/>
        </p:nvSpPr>
        <p:spPr>
          <a:xfrm>
            <a:off x="1" y="993913"/>
            <a:ext cx="212650" cy="4921542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3"/>
          <p:cNvSpPr/>
          <p:nvPr/>
        </p:nvSpPr>
        <p:spPr>
          <a:xfrm>
            <a:off x="1" y="5915455"/>
            <a:ext cx="214490" cy="94254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0" y="5915455"/>
            <a:ext cx="12192000" cy="245816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bg>
      <p:bgPr>
        <a:solidFill>
          <a:srgbClr val="005D6C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1772529" y="-10920"/>
            <a:ext cx="10419471" cy="81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bg>
      <p:bgPr>
        <a:solidFill>
          <a:srgbClr val="971340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1772529" y="-10920"/>
            <a:ext cx="10419471" cy="81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648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5"/>
          <p:cNvSpPr/>
          <p:nvPr/>
        </p:nvSpPr>
        <p:spPr>
          <a:xfrm>
            <a:off x="0" y="817262"/>
            <a:ext cx="12192000" cy="24581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/>
          <p:nvPr/>
        </p:nvSpPr>
        <p:spPr>
          <a:xfrm>
            <a:off x="0" y="0"/>
            <a:ext cx="7518400" cy="3995767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15461" y="100837"/>
            <a:ext cx="7502938" cy="387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  <a:defRPr sz="32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838200" y="4234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534" y="6044603"/>
            <a:ext cx="2026696" cy="55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6922" y="652385"/>
            <a:ext cx="2981739" cy="73235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6"/>
          <p:cNvSpPr/>
          <p:nvPr/>
        </p:nvSpPr>
        <p:spPr>
          <a:xfrm>
            <a:off x="11105322" y="1806524"/>
            <a:ext cx="1086678" cy="5051476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7518400" y="1806524"/>
            <a:ext cx="3586921" cy="2189243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6"/>
          <p:cNvSpPr/>
          <p:nvPr/>
        </p:nvSpPr>
        <p:spPr>
          <a:xfrm>
            <a:off x="0" y="3971108"/>
            <a:ext cx="12192000" cy="245816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/>
          <p:nvPr/>
        </p:nvSpPr>
        <p:spPr>
          <a:xfrm>
            <a:off x="724697" y="0"/>
            <a:ext cx="11467303" cy="73179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7620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/>
          <p:nvPr/>
        </p:nvSpPr>
        <p:spPr>
          <a:xfrm>
            <a:off x="1" y="4545494"/>
            <a:ext cx="724696" cy="2332384"/>
          </a:xfrm>
          <a:prstGeom prst="rect">
            <a:avLst/>
          </a:prstGeom>
          <a:solidFill>
            <a:srgbClr val="0B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/>
          <p:nvPr/>
        </p:nvSpPr>
        <p:spPr>
          <a:xfrm>
            <a:off x="1" y="1"/>
            <a:ext cx="724696" cy="4631634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/>
          <p:nvPr/>
        </p:nvSpPr>
        <p:spPr>
          <a:xfrm>
            <a:off x="724697" y="0"/>
            <a:ext cx="11467303" cy="73179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724697" y="5555"/>
            <a:ext cx="107426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/>
          <p:nvPr/>
        </p:nvSpPr>
        <p:spPr>
          <a:xfrm>
            <a:off x="1" y="4545494"/>
            <a:ext cx="724696" cy="2332384"/>
          </a:xfrm>
          <a:prstGeom prst="rect">
            <a:avLst/>
          </a:prstGeom>
          <a:solidFill>
            <a:srgbClr val="0B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1" y="1"/>
            <a:ext cx="724696" cy="4631634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/>
          <p:nvPr/>
        </p:nvSpPr>
        <p:spPr>
          <a:xfrm>
            <a:off x="724697" y="0"/>
            <a:ext cx="11467303" cy="73179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724697" y="69015"/>
            <a:ext cx="10515600" cy="7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/>
          <p:nvPr/>
        </p:nvSpPr>
        <p:spPr>
          <a:xfrm>
            <a:off x="1" y="4545494"/>
            <a:ext cx="724696" cy="2332384"/>
          </a:xfrm>
          <a:prstGeom prst="rect">
            <a:avLst/>
          </a:prstGeom>
          <a:solidFill>
            <a:srgbClr val="0B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9"/>
          <p:cNvSpPr/>
          <p:nvPr/>
        </p:nvSpPr>
        <p:spPr>
          <a:xfrm>
            <a:off x="1" y="1"/>
            <a:ext cx="724696" cy="4631634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igi.cucea.udg.mx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elene.vielmas@cucea.udg.mx" TargetMode="External"/><Relationship Id="rId7" Type="http://schemas.openxmlformats.org/officeDocument/2006/relationships/hyperlink" Target="mailto:mramirez@cucea.udg.m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vahr@cucea.udg.mx" TargetMode="External"/><Relationship Id="rId5" Type="http://schemas.openxmlformats.org/officeDocument/2006/relationships/hyperlink" Target="mailto:adquisiciones.suministros@cucea.udg.mx" TargetMode="External"/><Relationship Id="rId4" Type="http://schemas.openxmlformats.org/officeDocument/2006/relationships/hyperlink" Target="mailto:lupitag@cucea.udg.m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-1" y="0"/>
            <a:ext cx="7518399" cy="388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</a:pPr>
            <a:r>
              <a:rPr lang="es-MX"/>
              <a:t>Manual de Procedimientos SIGI</a:t>
            </a:r>
            <a:br>
              <a:rPr lang="es-MX"/>
            </a:br>
            <a:r>
              <a:rPr lang="es-MX"/>
              <a:t>Sistema Integral de Gestión de la Información</a:t>
            </a:r>
            <a:br>
              <a:rPr lang="es-MX"/>
            </a:br>
            <a:r>
              <a:rPr lang="es-MX"/>
              <a:t/>
            </a:r>
            <a:br>
              <a:rPr lang="es-MX"/>
            </a:br>
            <a:endParaRPr/>
          </a:p>
        </p:txBody>
      </p:sp>
      <p:sp>
        <p:nvSpPr>
          <p:cNvPr id="132" name="Google Shape;132;p1"/>
          <p:cNvSpPr/>
          <p:nvPr/>
        </p:nvSpPr>
        <p:spPr>
          <a:xfrm>
            <a:off x="7618299" y="4647249"/>
            <a:ext cx="29482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Coordinación</a:t>
            </a:r>
            <a:r>
              <a:rPr lang="es-MX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de Investigación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11</a:t>
            </a:r>
            <a:r>
              <a:rPr lang="es-MX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de Julio de 2022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GENERALES</a:t>
            </a:r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-1" t="9651" r="49516" b="23302"/>
          <a:stretch/>
        </p:blipFill>
        <p:spPr>
          <a:xfrm>
            <a:off x="5039360" y="1119855"/>
            <a:ext cx="6549140" cy="4892610"/>
          </a:xfrm>
          <a:prstGeom prst="rect">
            <a:avLst/>
          </a:prstGeom>
        </p:spPr>
      </p:pic>
      <p:sp>
        <p:nvSpPr>
          <p:cNvPr id="184" name="Google Shape;184;p8"/>
          <p:cNvSpPr txBox="1"/>
          <p:nvPr/>
        </p:nvSpPr>
        <p:spPr>
          <a:xfrm>
            <a:off x="155090" y="1180730"/>
            <a:ext cx="46656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Lugar de entrega:</a:t>
            </a: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Unidad de Adquisiciones y Suministros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Justificación</a:t>
            </a:r>
            <a:r>
              <a:rPr lang="es-MX" sz="20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s-MX" sz="20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Agregar un punto para que permita continuar con el llenado. 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85" name="Google Shape;185;p8"/>
          <p:cNvCxnSpPr/>
          <p:nvPr/>
        </p:nvCxnSpPr>
        <p:spPr>
          <a:xfrm>
            <a:off x="3709851" y="1627224"/>
            <a:ext cx="3055521" cy="192619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6" name="Google Shape;186;p8"/>
          <p:cNvCxnSpPr/>
          <p:nvPr/>
        </p:nvCxnSpPr>
        <p:spPr>
          <a:xfrm>
            <a:off x="3647777" y="4010583"/>
            <a:ext cx="3117595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GENERALES</a:t>
            </a:r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-1" t="9651" r="49516" b="23302"/>
          <a:stretch/>
        </p:blipFill>
        <p:spPr>
          <a:xfrm>
            <a:off x="5303318" y="1074137"/>
            <a:ext cx="6653183" cy="4970337"/>
          </a:xfrm>
          <a:prstGeom prst="rect">
            <a:avLst/>
          </a:prstGeom>
        </p:spPr>
      </p:pic>
      <p:sp>
        <p:nvSpPr>
          <p:cNvPr id="193" name="Google Shape;193;p9"/>
          <p:cNvSpPr txBox="1">
            <a:spLocks noGrp="1"/>
          </p:cNvSpPr>
          <p:nvPr>
            <p:ph type="body" idx="1"/>
          </p:nvPr>
        </p:nvSpPr>
        <p:spPr>
          <a:xfrm>
            <a:off x="431801" y="1383637"/>
            <a:ext cx="40487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b="1"/>
              <a:t>Observaciones: </a:t>
            </a:r>
            <a:r>
              <a:rPr lang="es-MX"/>
              <a:t>(en caso de que existan: puede ser el área o departamento al que se encuentra adscrito el investigador o especificaciones de la compra).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/>
              <a:t>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b="1"/>
              <a:t>Visto Bueno:</a:t>
            </a:r>
            <a:endParaRPr/>
          </a:p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s-MX" b="1" u="sng">
                <a:solidFill>
                  <a:srgbClr val="FF0000"/>
                </a:solidFill>
              </a:rPr>
              <a:t>NO CAPTURAR Vo. Bo</a:t>
            </a:r>
            <a:endParaRPr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/>
              <a:t>Dar clic en aceptar</a:t>
            </a:r>
            <a:endParaRPr/>
          </a:p>
        </p:txBody>
      </p:sp>
      <p:cxnSp>
        <p:nvCxnSpPr>
          <p:cNvPr id="195" name="Google Shape;195;p9"/>
          <p:cNvCxnSpPr/>
          <p:nvPr/>
        </p:nvCxnSpPr>
        <p:spPr>
          <a:xfrm>
            <a:off x="4480561" y="3383367"/>
            <a:ext cx="2384178" cy="114152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6" name="Google Shape;196;p9"/>
          <p:cNvCxnSpPr/>
          <p:nvPr/>
        </p:nvCxnSpPr>
        <p:spPr>
          <a:xfrm flipV="1">
            <a:off x="3870960" y="5468983"/>
            <a:ext cx="3078480" cy="538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GENERALES</a:t>
            </a:r>
            <a:endParaRPr/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15128" y="1499537"/>
            <a:ext cx="10515600" cy="6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/>
              <a:t>Después de realizar la captura de la información, se despliega una ventana con los datos generales de la solicitud. </a:t>
            </a:r>
            <a:endParaRPr/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 t="7454" r="-26" b="16125"/>
          <a:stretch/>
        </p:blipFill>
        <p:spPr>
          <a:xfrm>
            <a:off x="532476" y="2151713"/>
            <a:ext cx="10986370" cy="383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AGREGAR ARTÍCULOS</a:t>
            </a:r>
            <a:endParaRPr/>
          </a:p>
        </p:txBody>
      </p:sp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/>
              <a:t>Seleccionar la opción</a:t>
            </a:r>
            <a:endParaRPr/>
          </a:p>
        </p:txBody>
      </p:sp>
      <p:pic>
        <p:nvPicPr>
          <p:cNvPr id="210" name="Google Shape;210;p11"/>
          <p:cNvPicPr preferRelativeResize="0"/>
          <p:nvPr/>
        </p:nvPicPr>
        <p:blipFill rotWithShape="1">
          <a:blip r:embed="rId3">
            <a:alphaModFix/>
          </a:blip>
          <a:srcRect l="9650" t="82005" r="86054" b="15791"/>
          <a:stretch/>
        </p:blipFill>
        <p:spPr>
          <a:xfrm>
            <a:off x="3657641" y="1825625"/>
            <a:ext cx="1008994" cy="40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9754" b="7391"/>
          <a:stretch/>
        </p:blipFill>
        <p:spPr>
          <a:xfrm>
            <a:off x="3657641" y="2341022"/>
            <a:ext cx="7409193" cy="3453107"/>
          </a:xfrm>
          <a:prstGeom prst="rect">
            <a:avLst/>
          </a:prstGeom>
        </p:spPr>
      </p:pic>
      <p:cxnSp>
        <p:nvCxnSpPr>
          <p:cNvPr id="212" name="Google Shape;212;p11"/>
          <p:cNvCxnSpPr/>
          <p:nvPr/>
        </p:nvCxnSpPr>
        <p:spPr>
          <a:xfrm flipH="1">
            <a:off x="10093570" y="4141177"/>
            <a:ext cx="474784" cy="83526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CAPTURA DE ARTÍCULOS</a:t>
            </a:r>
            <a:endParaRPr/>
          </a:p>
        </p:txBody>
      </p:sp>
      <p:sp>
        <p:nvSpPr>
          <p:cNvPr id="218" name="Google Shape;218;p12"/>
          <p:cNvSpPr/>
          <p:nvPr/>
        </p:nvSpPr>
        <p:spPr>
          <a:xfrm>
            <a:off x="1140975" y="1333496"/>
            <a:ext cx="885590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Realizar la captura del artículo (describir), cantidad y </a:t>
            </a:r>
            <a:r>
              <a:rPr lang="es-MX" sz="20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unidad </a:t>
            </a: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(pieza, equipo, caja, servicio)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488687" y="3560972"/>
            <a:ext cx="10699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Tener en cuenta  lo siguiente: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 deberá realizar una requisición por etiqueta.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 mezclar artículos, como papelería con equipo de c</a:t>
            </a: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ó</a:t>
            </a:r>
            <a:r>
              <a:rPr lang="es-MX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mputo.</a:t>
            </a:r>
            <a:endParaRPr sz="2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Arial"/>
              <a:buChar char="•"/>
            </a:pPr>
            <a:r>
              <a:rPr lang="es-MX" sz="2000" b="1" i="0" u="sng" strike="noStrike" cap="none" dirty="0">
                <a:solidFill>
                  <a:srgbClr val="1E4E79"/>
                </a:solidFill>
                <a:latin typeface="Avenir"/>
                <a:ea typeface="Avenir"/>
                <a:cs typeface="Avenir"/>
                <a:sym typeface="Avenir"/>
              </a:rPr>
              <a:t>Solo capturar una opción por art</a:t>
            </a:r>
            <a:r>
              <a:rPr lang="es-MX" sz="2000" b="1" u="sng" dirty="0">
                <a:solidFill>
                  <a:srgbClr val="1E4E79"/>
                </a:solidFill>
                <a:latin typeface="Avenir"/>
                <a:ea typeface="Avenir"/>
                <a:cs typeface="Avenir"/>
                <a:sym typeface="Avenir"/>
              </a:rPr>
              <a:t>í</a:t>
            </a:r>
            <a:r>
              <a:rPr lang="es-MX" sz="2000" b="1" i="0" u="sng" strike="noStrike" cap="none" dirty="0">
                <a:solidFill>
                  <a:srgbClr val="1E4E79"/>
                </a:solidFill>
                <a:latin typeface="Avenir"/>
                <a:ea typeface="Avenir"/>
                <a:cs typeface="Avenir"/>
                <a:sym typeface="Avenir"/>
              </a:rPr>
              <a:t>culo.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901" t="61652" r="2910" b="11474"/>
          <a:stretch/>
        </p:blipFill>
        <p:spPr>
          <a:xfrm>
            <a:off x="3033347" y="1921866"/>
            <a:ext cx="8827476" cy="1566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CAPTURA DE ARTÍCULOS</a:t>
            </a:r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body" idx="1"/>
          </p:nvPr>
        </p:nvSpPr>
        <p:spPr>
          <a:xfrm>
            <a:off x="838200" y="1305671"/>
            <a:ext cx="10515600" cy="60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/>
              <a:t>Al terminar la captura seleccionar la opción </a:t>
            </a:r>
            <a:endParaRPr/>
          </a:p>
        </p:txBody>
      </p:sp>
      <p:pic>
        <p:nvPicPr>
          <p:cNvPr id="227" name="Google Shape;227;p13"/>
          <p:cNvPicPr preferRelativeResize="0"/>
          <p:nvPr/>
        </p:nvPicPr>
        <p:blipFill rotWithShape="1">
          <a:blip r:embed="rId3">
            <a:alphaModFix/>
          </a:blip>
          <a:srcRect l="55203" t="15478" r="40741" b="80941"/>
          <a:stretch/>
        </p:blipFill>
        <p:spPr>
          <a:xfrm>
            <a:off x="6163114" y="1365513"/>
            <a:ext cx="780173" cy="26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9484" b="4380"/>
          <a:stretch/>
        </p:blipFill>
        <p:spPr>
          <a:xfrm>
            <a:off x="2692847" y="1688245"/>
            <a:ext cx="9115222" cy="4336127"/>
          </a:xfrm>
          <a:prstGeom prst="rect">
            <a:avLst/>
          </a:prstGeom>
        </p:spPr>
      </p:pic>
      <p:cxnSp>
        <p:nvCxnSpPr>
          <p:cNvPr id="229" name="Google Shape;229;p13"/>
          <p:cNvCxnSpPr/>
          <p:nvPr/>
        </p:nvCxnSpPr>
        <p:spPr>
          <a:xfrm>
            <a:off x="1555220" y="2191451"/>
            <a:ext cx="2115971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ARCHIVOS</a:t>
            </a:r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632000" y="1528875"/>
            <a:ext cx="107193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/>
              <a:t>En el apartado ARCHIVOS se pueden adjuntar cualquier archivo relacionado con el artículo solicitado, cotizaciones, imágenes del producto etc.</a:t>
            </a:r>
            <a:endParaRPr/>
          </a:p>
          <a:p>
            <a:pPr marL="228600" lvl="0" indent="-1016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2848" r="18056" b="9551"/>
          <a:stretch/>
        </p:blipFill>
        <p:spPr>
          <a:xfrm>
            <a:off x="1950903" y="2155279"/>
            <a:ext cx="9514266" cy="3761946"/>
          </a:xfrm>
          <a:prstGeom prst="rect">
            <a:avLst/>
          </a:prstGeom>
        </p:spPr>
      </p:pic>
      <p:cxnSp>
        <p:nvCxnSpPr>
          <p:cNvPr id="237" name="Google Shape;237;p14"/>
          <p:cNvCxnSpPr/>
          <p:nvPr/>
        </p:nvCxnSpPr>
        <p:spPr>
          <a:xfrm>
            <a:off x="1477108" y="3024554"/>
            <a:ext cx="2162907" cy="188155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ENVIAR</a:t>
            </a:r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body" idx="1"/>
          </p:nvPr>
        </p:nvSpPr>
        <p:spPr>
          <a:xfrm>
            <a:off x="206188" y="1461247"/>
            <a:ext cx="107217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/>
              <a:t>Al enviar la requisición aparece el mensaje REQUISICIÓN ENVIADA CON ÉXITO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782114" y="4430655"/>
            <a:ext cx="9390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 imprime el comprobante en el icono                    mismo que deberá entregarse con firma </a:t>
            </a:r>
            <a:r>
              <a:rPr lang="es-MX" sz="2000" b="1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AUTÓGRAFA</a:t>
            </a: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del Investigador a la coordinación de investigación, con la Lic. Lupita Guzmán, en un horario de 9am – 2pm.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6" name="Google Shape;246;p15"/>
          <p:cNvPicPr preferRelativeResize="0"/>
          <p:nvPr/>
        </p:nvPicPr>
        <p:blipFill rotWithShape="1">
          <a:blip r:embed="rId3">
            <a:alphaModFix/>
          </a:blip>
          <a:srcRect l="92225" t="15478" r="889" b="81073"/>
          <a:stretch/>
        </p:blipFill>
        <p:spPr>
          <a:xfrm>
            <a:off x="5012494" y="4553874"/>
            <a:ext cx="929880" cy="35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1904" t="9812" r="35508" b="67670"/>
          <a:stretch/>
        </p:blipFill>
        <p:spPr>
          <a:xfrm>
            <a:off x="755587" y="1953798"/>
            <a:ext cx="8899012" cy="2143417"/>
          </a:xfrm>
          <a:prstGeom prst="rect">
            <a:avLst/>
          </a:prstGeom>
        </p:spPr>
      </p:pic>
      <p:cxnSp>
        <p:nvCxnSpPr>
          <p:cNvPr id="247" name="Google Shape;247;p15"/>
          <p:cNvCxnSpPr/>
          <p:nvPr/>
        </p:nvCxnSpPr>
        <p:spPr>
          <a:xfrm flipH="1" flipV="1">
            <a:off x="3789485" y="2998178"/>
            <a:ext cx="1107830" cy="143247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57105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 sz="2400" dirty="0"/>
              <a:t>     FORMATO DE REQUISICION</a:t>
            </a:r>
            <a:endParaRPr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07" y="365462"/>
            <a:ext cx="4758786" cy="6158429"/>
          </a:xfrm>
          <a:prstGeom prst="rect">
            <a:avLst/>
          </a:prstGeom>
        </p:spPr>
      </p:pic>
      <p:sp>
        <p:nvSpPr>
          <p:cNvPr id="254" name="Google Shape;254;p16"/>
          <p:cNvSpPr txBox="1"/>
          <p:nvPr/>
        </p:nvSpPr>
        <p:spPr>
          <a:xfrm>
            <a:off x="9335193" y="4048298"/>
            <a:ext cx="2651760" cy="707886"/>
          </a:xfrm>
          <a:prstGeom prst="rect">
            <a:avLst/>
          </a:prstGeom>
          <a:noFill/>
          <a:ln w="9525" cap="flat" cmpd="sng">
            <a:solidFill>
              <a:srgbClr val="9713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Firma </a:t>
            </a:r>
            <a:r>
              <a:rPr lang="es-MX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AUTÓGRAFA </a:t>
            </a: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del investigador 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55" name="Google Shape;255;p16"/>
          <p:cNvCxnSpPr/>
          <p:nvPr/>
        </p:nvCxnSpPr>
        <p:spPr>
          <a:xfrm flipH="1">
            <a:off x="9335193" y="4756184"/>
            <a:ext cx="739833" cy="114345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   OBSERVACIONES</a:t>
            </a:r>
            <a:endParaRPr/>
          </a:p>
        </p:txBody>
      </p:sp>
      <p:sp>
        <p:nvSpPr>
          <p:cNvPr id="261" name="Google Shape;261;p17"/>
          <p:cNvSpPr txBox="1">
            <a:spLocks noGrp="1"/>
          </p:cNvSpPr>
          <p:nvPr>
            <p:ph type="body" idx="1"/>
          </p:nvPr>
        </p:nvSpPr>
        <p:spPr>
          <a:xfrm>
            <a:off x="838200" y="1532965"/>
            <a:ext cx="10515600" cy="440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/>
              <a:t>Se deberá realizar una requisición por etiqueta, no mezclar artículos, como papelería con equipo de cómputo, realizar requisición por etiqueta. </a:t>
            </a:r>
            <a:r>
              <a:rPr lang="es-MX" b="1" u="sng">
                <a:latin typeface="Avenir"/>
                <a:ea typeface="Avenir"/>
                <a:cs typeface="Avenir"/>
                <a:sym typeface="Avenir"/>
              </a:rPr>
              <a:t>(Consultar Anexo de Etiquetas diapositiva 7)</a:t>
            </a:r>
            <a:endParaRPr/>
          </a:p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/>
              <a:t>Solo capturar una opción por artículo.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INGRESO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1991454" y="1409219"/>
            <a:ext cx="79543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El acceso será mediante la página </a:t>
            </a:r>
            <a:r>
              <a:rPr lang="es-MX" sz="2400" b="0" i="0" u="sng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http://sigi.cucea.udg.mx</a:t>
            </a: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40" t="3701" r="-40" b="31121"/>
          <a:stretch/>
        </p:blipFill>
        <p:spPr>
          <a:xfrm>
            <a:off x="1266748" y="2306237"/>
            <a:ext cx="9197845" cy="36021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41986" y="2306237"/>
            <a:ext cx="681407" cy="13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CONTACTO</a:t>
            </a:r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38200" y="972589"/>
            <a:ext cx="10515600" cy="516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Modalidad 2 Ayudantes de investigación </a:t>
            </a:r>
            <a:endParaRPr dirty="0"/>
          </a:p>
          <a:p>
            <a:pPr marL="1600200" lvl="3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Mtra. Laura Selene </a:t>
            </a:r>
            <a:r>
              <a:rPr lang="es-MX" dirty="0" err="1"/>
              <a:t>Vielmas</a:t>
            </a:r>
            <a:r>
              <a:rPr lang="es-MX" dirty="0"/>
              <a:t> García </a:t>
            </a:r>
            <a:r>
              <a:rPr lang="es-MX" u="sng" dirty="0">
                <a:solidFill>
                  <a:schemeClr val="hlink"/>
                </a:solidFill>
                <a:hlinkClick r:id="rId3"/>
              </a:rPr>
              <a:t>selene.vielmas@cucea.udg.mx</a:t>
            </a:r>
            <a:endParaRPr dirty="0"/>
          </a:p>
          <a:p>
            <a:pPr marL="1371600" lvl="3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MX" sz="1800" dirty="0"/>
              <a:t>- </a:t>
            </a:r>
            <a:r>
              <a:rPr lang="es-MX" sz="1600" dirty="0"/>
              <a:t>Coordinación de Investigación</a:t>
            </a:r>
            <a:endParaRPr sz="16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Modalidad 1 Reposiciones </a:t>
            </a:r>
            <a:endParaRPr dirty="0"/>
          </a:p>
          <a:p>
            <a:pPr marL="1600200" lvl="3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Lic. María Guadalupe </a:t>
            </a:r>
            <a:r>
              <a:rPr lang="es-MX" dirty="0" err="1"/>
              <a:t>Guzman</a:t>
            </a:r>
            <a:r>
              <a:rPr lang="es-MX" dirty="0"/>
              <a:t> Maldonado </a:t>
            </a:r>
            <a:r>
              <a:rPr lang="es-MX" u="sng" dirty="0">
                <a:solidFill>
                  <a:schemeClr val="hlink"/>
                </a:solidFill>
                <a:hlinkClick r:id="rId4"/>
              </a:rPr>
              <a:t>lupitag@cucea.udg.mx</a:t>
            </a:r>
            <a:endParaRPr dirty="0"/>
          </a:p>
          <a:p>
            <a:pPr marL="1371600" lvl="3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MX" sz="1600" dirty="0"/>
              <a:t>- Coordinación de Investigación</a:t>
            </a:r>
            <a:endParaRPr sz="14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Unidad de Adquisiciones</a:t>
            </a:r>
            <a:endParaRPr dirty="0"/>
          </a:p>
          <a:p>
            <a:pPr marL="1600200" lvl="3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Lic. María Guadalupe Hernández Navarro </a:t>
            </a:r>
            <a:r>
              <a:rPr lang="es-MX" u="sng" dirty="0">
                <a:solidFill>
                  <a:schemeClr val="hlink"/>
                </a:solidFill>
                <a:hlinkClick r:id="rId5"/>
              </a:rPr>
              <a:t>adquisiciones.suministros@cucea.udg.mx</a:t>
            </a:r>
            <a:endParaRPr dirty="0"/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Coordinación de Finanzas:</a:t>
            </a:r>
            <a:endParaRPr dirty="0"/>
          </a:p>
          <a:p>
            <a:pPr marL="1600200" lvl="3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Lic. Eva </a:t>
            </a:r>
            <a:r>
              <a:rPr lang="es-MX" dirty="0" err="1"/>
              <a:t>Hipolito</a:t>
            </a:r>
            <a:r>
              <a:rPr lang="es-MX" dirty="0"/>
              <a:t> Rocha </a:t>
            </a:r>
            <a:r>
              <a:rPr lang="es-MX" u="sng" dirty="0">
                <a:solidFill>
                  <a:schemeClr val="hlink"/>
                </a:solidFill>
                <a:hlinkClick r:id="rId6"/>
              </a:rPr>
              <a:t>evahr@cucea.udg.mx</a:t>
            </a:r>
            <a:endParaRPr dirty="0"/>
          </a:p>
          <a:p>
            <a:pPr marL="1600200" lvl="3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Lic. María del Refugio Ramírez </a:t>
            </a:r>
            <a:r>
              <a:rPr lang="es-MX" u="sng" dirty="0">
                <a:solidFill>
                  <a:schemeClr val="hlink"/>
                </a:solidFill>
                <a:hlinkClick r:id="rId7"/>
              </a:rPr>
              <a:t>mramirez@cucea.udg.mx</a:t>
            </a:r>
            <a:endParaRPr dirty="0"/>
          </a:p>
          <a:p>
            <a:pPr marL="1371600" lvl="3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FIN</a:t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1030778" y="2003367"/>
            <a:ext cx="9908771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Gracias por su atención</a:t>
            </a:r>
            <a:endParaRPr sz="8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INGRESO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813285" y="1532312"/>
            <a:ext cx="795439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Dar clic en el botón para obtener contraseña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4070" t="21779" r="25078" b="50605"/>
          <a:stretch/>
        </p:blipFill>
        <p:spPr>
          <a:xfrm>
            <a:off x="3446583" y="2301358"/>
            <a:ext cx="7728439" cy="2938858"/>
          </a:xfrm>
          <a:prstGeom prst="rect">
            <a:avLst/>
          </a:prstGeom>
        </p:spPr>
      </p:pic>
      <p:cxnSp>
        <p:nvCxnSpPr>
          <p:cNvPr id="6" name="Google Shape;162;p5"/>
          <p:cNvCxnSpPr/>
          <p:nvPr/>
        </p:nvCxnSpPr>
        <p:spPr>
          <a:xfrm>
            <a:off x="5266592" y="4387361"/>
            <a:ext cx="1443857" cy="10871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659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INGRESO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813285" y="1532312"/>
            <a:ext cx="795439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Ingresar correo institucional y dar clic en el botón </a:t>
            </a:r>
            <a:r>
              <a:rPr lang="es-MX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lang="es-MX" sz="24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nviar enlace.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4878" t="18254" r="32621" b="60561"/>
          <a:stretch/>
        </p:blipFill>
        <p:spPr>
          <a:xfrm>
            <a:off x="2895601" y="2268448"/>
            <a:ext cx="8229048" cy="3017318"/>
          </a:xfrm>
          <a:prstGeom prst="rect">
            <a:avLst/>
          </a:prstGeom>
        </p:spPr>
      </p:pic>
      <p:cxnSp>
        <p:nvCxnSpPr>
          <p:cNvPr id="6" name="Google Shape;162;p5"/>
          <p:cNvCxnSpPr/>
          <p:nvPr/>
        </p:nvCxnSpPr>
        <p:spPr>
          <a:xfrm>
            <a:off x="5258998" y="4396325"/>
            <a:ext cx="1443857" cy="10871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808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INGRESO</a:t>
            </a:r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1"/>
          </p:nvPr>
        </p:nvSpPr>
        <p:spPr>
          <a:xfrm>
            <a:off x="1051264" y="1310061"/>
            <a:ext cx="105156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fontAlgn="base"/>
            <a:r>
              <a:rPr lang="es-MX" dirty="0"/>
              <a:t>Se deberá capturar el código y la contraseña (proporcionada mediante correo electrónico)</a:t>
            </a:r>
          </a:p>
          <a:p>
            <a:pPr fontAlgn="base"/>
            <a:r>
              <a:rPr lang="es-MX" dirty="0"/>
              <a:t>Los investigadores que tenían contraseña el año pasado, ingresarla.</a:t>
            </a:r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 t="6993" r="567" b="7845"/>
          <a:stretch/>
        </p:blipFill>
        <p:spPr>
          <a:xfrm>
            <a:off x="2008822" y="2242038"/>
            <a:ext cx="8600484" cy="3741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MIS REQUISICIONES</a:t>
            </a:r>
            <a:endParaRPr/>
          </a:p>
        </p:txBody>
      </p:sp>
      <p:sp>
        <p:nvSpPr>
          <p:cNvPr id="152" name="Google Shape;152;p4"/>
          <p:cNvSpPr txBox="1">
            <a:spLocks noGrp="1"/>
          </p:cNvSpPr>
          <p:nvPr>
            <p:ph type="body" idx="1"/>
          </p:nvPr>
        </p:nvSpPr>
        <p:spPr>
          <a:xfrm>
            <a:off x="838201" y="1547867"/>
            <a:ext cx="105156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/>
              <a:t>Después de ingresar se desplegará del lado izquierdo un menú con las diferentes opciones</a:t>
            </a:r>
            <a:endParaRPr/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0085" b="20854"/>
          <a:stretch/>
        </p:blipFill>
        <p:spPr>
          <a:xfrm>
            <a:off x="1223862" y="2135476"/>
            <a:ext cx="9744278" cy="3785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0" y="54996"/>
            <a:ext cx="4602368" cy="9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MIS REQUISICIONES</a:t>
            </a:r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314418" y="1496219"/>
            <a:ext cx="34941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s-MX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Ingresar al menú </a:t>
            </a:r>
            <a:r>
              <a:rPr lang="es-MX" b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Mis Requisiciones</a:t>
            </a:r>
            <a:r>
              <a:rPr lang="es-MX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s-MX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Seleccionar la opción </a:t>
            </a:r>
            <a:r>
              <a:rPr lang="es-MX" b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crear nueva</a:t>
            </a:r>
            <a:endParaRPr dirty="0"/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s-MX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Llenar los campos de acuerdo a la compra 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 dirty="0">
              <a:latin typeface="Avenir"/>
              <a:ea typeface="Avenir"/>
              <a:cs typeface="Avenir"/>
              <a:sym typeface="Avenir"/>
            </a:endParaRPr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0986" r="88429" b="56807"/>
          <a:stretch/>
        </p:blipFill>
        <p:spPr>
          <a:xfrm>
            <a:off x="6504893" y="1272053"/>
            <a:ext cx="2890422" cy="4525316"/>
          </a:xfrm>
          <a:prstGeom prst="rect">
            <a:avLst/>
          </a:prstGeom>
        </p:spPr>
      </p:pic>
      <p:sp>
        <p:nvSpPr>
          <p:cNvPr id="160" name="Google Shape;160;p5"/>
          <p:cNvSpPr txBox="1"/>
          <p:nvPr/>
        </p:nvSpPr>
        <p:spPr>
          <a:xfrm>
            <a:off x="852256" y="748833"/>
            <a:ext cx="26100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CREAR NUEVA </a:t>
            </a:r>
            <a:endParaRPr/>
          </a:p>
        </p:txBody>
      </p:sp>
      <p:cxnSp>
        <p:nvCxnSpPr>
          <p:cNvPr id="162" name="Google Shape;162;p5"/>
          <p:cNvCxnSpPr/>
          <p:nvPr/>
        </p:nvCxnSpPr>
        <p:spPr>
          <a:xfrm>
            <a:off x="4078586" y="2299317"/>
            <a:ext cx="2746163" cy="1474661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GENERALES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-1" t="9651" r="49516" b="23302"/>
          <a:stretch/>
        </p:blipFill>
        <p:spPr>
          <a:xfrm>
            <a:off x="5593534" y="1299972"/>
            <a:ext cx="6154951" cy="4598127"/>
          </a:xfrm>
          <a:prstGeom prst="rect">
            <a:avLst/>
          </a:prstGeom>
        </p:spPr>
      </p:pic>
      <p:sp>
        <p:nvSpPr>
          <p:cNvPr id="169" name="Google Shape;169;p6"/>
          <p:cNvSpPr txBox="1"/>
          <p:nvPr/>
        </p:nvSpPr>
        <p:spPr>
          <a:xfrm>
            <a:off x="310718" y="1387058"/>
            <a:ext cx="46962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Proyecto:</a:t>
            </a:r>
            <a:r>
              <a:rPr lang="es-MX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P3E en el que se realizará la compra: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Etiqueta:</a:t>
            </a:r>
            <a:r>
              <a:rPr lang="es-MX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breve descripción de la compra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(Consultar Anexo de Etiquetas diapositiva 7)</a:t>
            </a:r>
            <a:endParaRPr sz="1600" b="1" u="sng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70" name="Google Shape;170;p6"/>
          <p:cNvCxnSpPr/>
          <p:nvPr/>
        </p:nvCxnSpPr>
        <p:spPr>
          <a:xfrm>
            <a:off x="4297261" y="1882066"/>
            <a:ext cx="2991813" cy="90569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1" name="Google Shape;171;p6"/>
          <p:cNvCxnSpPr/>
          <p:nvPr/>
        </p:nvCxnSpPr>
        <p:spPr>
          <a:xfrm rot="10800000" flipH="1">
            <a:off x="4670922" y="3282766"/>
            <a:ext cx="2654324" cy="187770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GENERALES</a:t>
            </a:r>
            <a:br>
              <a:rPr lang="es-MX"/>
            </a:br>
            <a:r>
              <a:rPr lang="es-MX"/>
              <a:t>       </a:t>
            </a:r>
            <a:r>
              <a:rPr lang="es-MX" sz="2400"/>
              <a:t>ANEXO DE ETIQUETAS</a:t>
            </a:r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1006875" y="1646897"/>
            <a:ext cx="93801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Materiales de Oficina </a:t>
            </a:r>
            <a:r>
              <a:rPr lang="es-MX"/>
              <a:t>(papelería)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Consumibles</a:t>
            </a:r>
            <a:r>
              <a:rPr lang="es-MX"/>
              <a:t> (Tóner, Memorias USB, Cables)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Equipo de Computo </a:t>
            </a:r>
            <a:r>
              <a:rPr lang="es-MX"/>
              <a:t>(CPU, Computadora Portátil)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Equipo Fotográfico </a:t>
            </a:r>
            <a:r>
              <a:rPr lang="es-MX"/>
              <a:t>(Cámaras Fotográficas)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Servicio Editorial (Título del libro) </a:t>
            </a:r>
            <a:r>
              <a:rPr lang="es-MX"/>
              <a:t>(diseño, edición, maquetación, impresión y acabado)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Mobiliario</a:t>
            </a:r>
            <a:r>
              <a:rPr lang="es-MX"/>
              <a:t> (Sillas, escritorios, archiveros, mesas, gabinetes)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518</Words>
  <Application>Microsoft Office PowerPoint</Application>
  <PresentationFormat>Panorámica</PresentationFormat>
  <Paragraphs>88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Avenir</vt:lpstr>
      <vt:lpstr>Calibri</vt:lpstr>
      <vt:lpstr>Noto Sans Symbols</vt:lpstr>
      <vt:lpstr>Tema de Office</vt:lpstr>
      <vt:lpstr>Manual de Procedimientos SIGI Sistema Integral de Gestión de la Información  </vt:lpstr>
      <vt:lpstr> INGRESO</vt:lpstr>
      <vt:lpstr> INGRESO</vt:lpstr>
      <vt:lpstr> INGRESO</vt:lpstr>
      <vt:lpstr> INGRESO</vt:lpstr>
      <vt:lpstr> MIS REQUISICIONES</vt:lpstr>
      <vt:lpstr> MIS REQUISICIONES</vt:lpstr>
      <vt:lpstr> GENERALES</vt:lpstr>
      <vt:lpstr> GENERALES        ANEXO DE ETIQUETAS</vt:lpstr>
      <vt:lpstr> GENERALES</vt:lpstr>
      <vt:lpstr> GENERALES</vt:lpstr>
      <vt:lpstr> GENERALES</vt:lpstr>
      <vt:lpstr> AGREGAR ARTÍCULOS</vt:lpstr>
      <vt:lpstr>CAPTURA DE ARTÍCULOS</vt:lpstr>
      <vt:lpstr>CAPTURA DE ARTÍCULOS</vt:lpstr>
      <vt:lpstr> ARCHIVOS</vt:lpstr>
      <vt:lpstr> ENVIAR</vt:lpstr>
      <vt:lpstr>     FORMATO DE REQUISICION</vt:lpstr>
      <vt:lpstr>   OBSERVACIONES</vt:lpstr>
      <vt:lpstr> CONTACTO</vt:lpstr>
      <vt:lpstr> 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Procedimientos SIGI Sistema Integral de Gestión de la Información</dc:title>
  <dc:creator>Coordinacion</dc:creator>
  <cp:lastModifiedBy>Dr. Adrián De León</cp:lastModifiedBy>
  <cp:revision>14</cp:revision>
  <dcterms:created xsi:type="dcterms:W3CDTF">2021-06-28T16:56:05Z</dcterms:created>
  <dcterms:modified xsi:type="dcterms:W3CDTF">2022-07-19T21:37:02Z</dcterms:modified>
</cp:coreProperties>
</file>